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356" r:id="rId4"/>
    <p:sldId id="358" r:id="rId5"/>
    <p:sldId id="343" r:id="rId6"/>
    <p:sldId id="369" r:id="rId7"/>
    <p:sldId id="371" r:id="rId8"/>
    <p:sldId id="372" r:id="rId9"/>
    <p:sldId id="373" r:id="rId1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4" autoAdjust="0"/>
    <p:restoredTop sz="94660"/>
  </p:normalViewPr>
  <p:slideViewPr>
    <p:cSldViewPr>
      <p:cViewPr varScale="1">
        <p:scale>
          <a:sx n="90" d="100"/>
          <a:sy n="90" d="100"/>
        </p:scale>
        <p:origin x="834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0C044E-DAA5-411C-8CC0-8608F0241954}" type="datetimeFigureOut">
              <a:rPr lang="en-US" smtClean="0"/>
              <a:t>2/25/2017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2A9D72-157A-45B0-A9DD-5B2C8D7697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568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2/25/2017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png"/><Relationship Id="rId18" Type="http://schemas.openxmlformats.org/officeDocument/2006/relationships/image" Target="../media/image41.png"/><Relationship Id="rId3" Type="http://schemas.openxmlformats.org/officeDocument/2006/relationships/image" Target="../media/image260.png"/><Relationship Id="rId7" Type="http://schemas.openxmlformats.org/officeDocument/2006/relationships/image" Target="../media/image300.png"/><Relationship Id="rId12" Type="http://schemas.openxmlformats.org/officeDocument/2006/relationships/image" Target="../media/image35.png"/><Relationship Id="rId17" Type="http://schemas.openxmlformats.org/officeDocument/2006/relationships/image" Target="../media/image40.png"/><Relationship Id="rId2" Type="http://schemas.openxmlformats.org/officeDocument/2006/relationships/image" Target="../media/image30.png"/><Relationship Id="rId16" Type="http://schemas.openxmlformats.org/officeDocument/2006/relationships/image" Target="../media/image39.png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0.png"/><Relationship Id="rId11" Type="http://schemas.openxmlformats.org/officeDocument/2006/relationships/image" Target="../media/image34.png"/><Relationship Id="rId5" Type="http://schemas.openxmlformats.org/officeDocument/2006/relationships/image" Target="../media/image280.png"/><Relationship Id="rId15" Type="http://schemas.openxmlformats.org/officeDocument/2006/relationships/image" Target="../media/image38.png"/><Relationship Id="rId10" Type="http://schemas.openxmlformats.org/officeDocument/2006/relationships/image" Target="../media/image33.png"/><Relationship Id="rId19" Type="http://schemas.openxmlformats.org/officeDocument/2006/relationships/image" Target="../media/image42.png"/><Relationship Id="rId4" Type="http://schemas.openxmlformats.org/officeDocument/2006/relationships/image" Target="../media/image270.png"/><Relationship Id="rId9" Type="http://schemas.openxmlformats.org/officeDocument/2006/relationships/image" Target="../media/image32.png"/><Relationship Id="rId1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29369" y="1569751"/>
            <a:ext cx="9144000" cy="1102519"/>
          </a:xfrm>
        </p:spPr>
        <p:txBody>
          <a:bodyPr anchor="t">
            <a:noAutofit/>
          </a:bodyPr>
          <a:lstStyle/>
          <a:p>
            <a:r>
              <a:rPr lang="en-US" dirty="0"/>
              <a:t> Factoring to Solve Quadratic Equations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571750"/>
            <a:ext cx="6400800" cy="1314450"/>
          </a:xfrm>
        </p:spPr>
        <p:txBody>
          <a:bodyPr/>
          <a:lstStyle/>
          <a:p>
            <a:r>
              <a:rPr lang="en-US" dirty="0"/>
              <a:t>Unit 9 Lesson 4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8150"/>
            <a:ext cx="9144000" cy="11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4800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FACTORING TO SOLVE QUADRATIC EQUATIONS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464" y="514350"/>
            <a:ext cx="8686800" cy="425730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/>
              <a:t>Understand how to solve quadratic equations by factoring </a:t>
            </a:r>
            <a:br>
              <a:rPr lang="en-US" sz="2400" dirty="0"/>
            </a:br>
            <a:r>
              <a:rPr lang="en-US" sz="2400" dirty="0"/>
              <a:t>the quadratic equations. </a:t>
            </a:r>
            <a:br>
              <a:rPr lang="en-US" sz="2400" dirty="0"/>
            </a:b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  <a:br>
              <a:rPr lang="en-US" sz="2400" b="1" dirty="0">
                <a:solidFill>
                  <a:srgbClr val="0070C0"/>
                </a:solidFill>
              </a:rPr>
            </a:br>
            <a:endParaRPr lang="en-US" sz="2400" b="1" dirty="0">
              <a:solidFill>
                <a:srgbClr val="0070C0"/>
              </a:solidFill>
            </a:endParaRPr>
          </a:p>
          <a:p>
            <a:r>
              <a:rPr lang="en-US" sz="2400" dirty="0"/>
              <a:t>Quadratic Equation</a:t>
            </a:r>
          </a:p>
          <a:p>
            <a:r>
              <a:rPr lang="en-US" sz="2400" dirty="0"/>
              <a:t>Zero-Product Property</a:t>
            </a:r>
          </a:p>
          <a:p>
            <a:r>
              <a:rPr lang="en-US" sz="2400" dirty="0"/>
              <a:t> Solution By Factorization</a:t>
            </a:r>
          </a:p>
          <a:p>
            <a:endParaRPr lang="en-US" sz="2400" dirty="0"/>
          </a:p>
          <a:p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83685" y="413139"/>
                <a:ext cx="8686800" cy="38862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>A</a:t>
                </a:r>
                <a:r>
                  <a:rPr lang="en-US" sz="2400" b="1" dirty="0">
                    <a:solidFill>
                      <a:srgbClr val="0070C0"/>
                    </a:solidFill>
                  </a:rPr>
                  <a:t> quadratic equation </a:t>
                </a:r>
                <a:r>
                  <a:rPr lang="en-US" sz="2400" dirty="0"/>
                  <a:t>is of the form: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>Where, 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/>
                      </a:rPr>
                      <m:t>𝑎</m:t>
                    </m:r>
                    <m:r>
                      <a:rPr lang="en-US" sz="2400" i="1" dirty="0" smtClean="0">
                        <a:latin typeface="Cambria Math"/>
                        <a:ea typeface="Cambria Math"/>
                      </a:rPr>
                      <m:t>≠</m:t>
                    </m:r>
                    <m:r>
                      <a:rPr lang="en-US" sz="2400" b="0" i="1" dirty="0" smtClean="0">
                        <a:latin typeface="Cambria Math"/>
                        <a:ea typeface="Cambria Math"/>
                      </a:rPr>
                      <m:t>0</m:t>
                    </m:r>
                  </m:oMath>
                </a14:m>
                <a:r>
                  <a:rPr lang="en-US" sz="2400" dirty="0"/>
                  <a:t>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83685" y="413139"/>
                <a:ext cx="8686800" cy="3886200"/>
              </a:xfrm>
              <a:blipFill rotWithShape="1">
                <a:blip r:embed="rId2"/>
                <a:stretch>
                  <a:fillRect l="-1123" t="-12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2286000" y="1047750"/>
                <a:ext cx="3581400" cy="47000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𝒇</m:t>
                      </m:r>
                      <m:d>
                        <m:d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𝒂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𝒃𝒙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𝒄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0" y="1047750"/>
                <a:ext cx="3581400" cy="470000"/>
              </a:xfrm>
              <a:prstGeom prst="rect">
                <a:avLst/>
              </a:prstGeom>
              <a:blipFill rotWithShape="1">
                <a:blip r:embed="rId3"/>
                <a:stretch>
                  <a:fillRect l="-340" b="-18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2825824" y="2800350"/>
                <a:ext cx="769698" cy="47000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𝒂</m:t>
                      </m:r>
                      <m:sSup>
                        <m:sSupPr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25824" y="2800350"/>
                <a:ext cx="769698" cy="47000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913960" y="3422750"/>
                <a:ext cx="619080" cy="46166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𝒃𝒙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3960" y="3422750"/>
                <a:ext cx="619080" cy="46166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3048000" y="4039817"/>
                <a:ext cx="409086" cy="461665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𝒄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0" y="4039817"/>
                <a:ext cx="409086" cy="46166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ight Arrow 1"/>
          <p:cNvSpPr/>
          <p:nvPr/>
        </p:nvSpPr>
        <p:spPr>
          <a:xfrm>
            <a:off x="3865085" y="2800350"/>
            <a:ext cx="762000" cy="47000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3865085" y="3414415"/>
            <a:ext cx="762000" cy="47000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>
            <a:off x="3865085" y="4031482"/>
            <a:ext cx="762000" cy="47000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4894984" y="2800350"/>
            <a:ext cx="2137449" cy="4616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Quadratic term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158647" y="3422750"/>
            <a:ext cx="1703171" cy="46166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Linear term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3882" y="4041584"/>
            <a:ext cx="2060837" cy="42643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Constant term</a:t>
            </a:r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4800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FACTORING TO SOLVE QUADRATIC EQUATIONS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5725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>
          <a:xfrm>
            <a:off x="206566" y="326840"/>
            <a:ext cx="8686800" cy="44657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sz="2400" b="1" u="sng" dirty="0">
                <a:solidFill>
                  <a:srgbClr val="0070C0"/>
                </a:solidFill>
              </a:rPr>
              <a:t>Zero-Product Property</a:t>
            </a:r>
          </a:p>
          <a:p>
            <a:pPr marL="0" indent="0"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sz="2400" dirty="0"/>
              <a:t>This property is important when solving the quadratic equations.</a:t>
            </a:r>
          </a:p>
          <a:p>
            <a:pPr marL="0" indent="0"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sz="2400" dirty="0"/>
              <a:t>If the product of two or more numbers is zero, one of them must be equal to zero.</a:t>
            </a:r>
          </a:p>
          <a:p>
            <a:pPr marL="0" indent="0">
              <a:spcAft>
                <a:spcPts val="600"/>
              </a:spcAft>
              <a:buFont typeface="Arial" panose="020B0604020202020204" pitchFamily="34" charset="0"/>
              <a:buNone/>
            </a:pPr>
            <a:endParaRPr lang="en-US" sz="2400" dirty="0"/>
          </a:p>
          <a:p>
            <a:pPr marL="0" indent="0">
              <a:spcAft>
                <a:spcPts val="600"/>
              </a:spcAft>
              <a:buFont typeface="Arial" panose="020B0604020202020204" pitchFamily="34" charset="0"/>
              <a:buNone/>
            </a:pPr>
            <a:endParaRPr lang="en-US" sz="2400" dirty="0"/>
          </a:p>
          <a:p>
            <a:pPr marL="0" indent="0">
              <a:spcAft>
                <a:spcPts val="600"/>
              </a:spcAft>
              <a:buFont typeface="Arial" panose="020B0604020202020204" pitchFamily="34" charset="0"/>
              <a:buNone/>
            </a:pPr>
            <a:endParaRPr lang="en-US" sz="24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1676400" y="2380928"/>
                <a:ext cx="1184936" cy="461665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𝒂𝒃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6400" y="2380928"/>
                <a:ext cx="1184936" cy="46166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4155444" y="2354168"/>
                <a:ext cx="1028871" cy="461665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𝒂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5444" y="2354168"/>
                <a:ext cx="1028871" cy="46166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ight Arrow 10"/>
          <p:cNvSpPr/>
          <p:nvPr/>
        </p:nvSpPr>
        <p:spPr>
          <a:xfrm>
            <a:off x="3156956" y="2380928"/>
            <a:ext cx="762000" cy="47000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5886383" y="2354168"/>
                <a:ext cx="1028871" cy="461665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𝒃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6383" y="2354168"/>
                <a:ext cx="1028871" cy="46166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tangle 12"/>
          <p:cNvSpPr/>
          <p:nvPr/>
        </p:nvSpPr>
        <p:spPr>
          <a:xfrm>
            <a:off x="5302047" y="2343150"/>
            <a:ext cx="453970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2400" dirty="0"/>
              <a:t>or</a:t>
            </a: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-19050"/>
            <a:ext cx="4800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>
                <a:latin typeface="Cambria" panose="02040503050406030204" pitchFamily="18" charset="0"/>
              </a:rPr>
              <a:t>FACTORING TO SOLVE QUADRATIC EQUATIONS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5144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361950"/>
                <a:ext cx="8846128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>
                    <a:solidFill>
                      <a:srgbClr val="0070C0"/>
                    </a:solidFill>
                  </a:rPr>
                  <a:t>Problem 1: What are the solutions of the quadratic equation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e>
                    </m:d>
                    <m:d>
                      <m:dPr>
                        <m:ctrlP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𝟑</m:t>
                        </m:r>
                      </m:e>
                    </m:d>
                    <m:r>
                      <a:rPr lang="en-US" sz="2000" b="0" i="0" smtClean="0">
                        <a:solidFill>
                          <a:srgbClr val="0070C0"/>
                        </a:solidFill>
                        <a:latin typeface="Cambria Math"/>
                      </a:rPr>
                      <m:t>?</m:t>
                    </m:r>
                  </m:oMath>
                </a14:m>
                <a:endParaRPr lang="en-US" sz="20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br>
                  <a:rPr lang="en-US" sz="2000" dirty="0"/>
                </a:br>
                <a:endParaRPr lang="en-US" sz="20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361950"/>
                <a:ext cx="8846128" cy="4724400"/>
              </a:xfrm>
              <a:blipFill rotWithShape="1">
                <a:blip r:embed="rId2"/>
                <a:stretch>
                  <a:fillRect l="-758" t="-6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0" y="-19050"/>
            <a:ext cx="4800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>
                <a:latin typeface="Cambria" panose="02040503050406030204" pitchFamily="18" charset="0"/>
              </a:rPr>
              <a:t>FACTORING TO SOLVE QUADRATIC EQUATIONS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39195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361950"/>
                <a:ext cx="8846128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>
                    <a:solidFill>
                      <a:srgbClr val="0070C0"/>
                    </a:solidFill>
                  </a:rPr>
                  <a:t>Problem 1: What are the solutions of the quadratic equation </a:t>
                </a:r>
                <a14:m>
                  <m:oMath xmlns:m="http://schemas.openxmlformats.org/officeDocument/2006/math"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𝒚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en-US" sz="20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  <m:r>
                          <a:rPr lang="en-US" sz="20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en-US" sz="20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e>
                    </m:d>
                    <m:d>
                      <m:dPr>
                        <m:ctrlPr>
                          <a:rPr lang="en-US" sz="20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  <m:r>
                          <a:rPr lang="en-US" sz="20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en-US" sz="20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𝟑</m:t>
                        </m:r>
                      </m:e>
                    </m:d>
                    <m:r>
                      <a:rPr lang="en-US" sz="2000">
                        <a:solidFill>
                          <a:srgbClr val="0070C0"/>
                        </a:solidFill>
                        <a:latin typeface="Cambria Math"/>
                      </a:rPr>
                      <m:t>?</m:t>
                    </m:r>
                  </m:oMath>
                </a14:m>
                <a:br>
                  <a:rPr lang="en-US" sz="2000" dirty="0"/>
                </a:br>
                <a:endParaRPr lang="en-US" sz="20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/>
                  <a:t>Apply the zero-product property:</a:t>
                </a:r>
                <a:br>
                  <a:rPr lang="en-US" sz="2000" dirty="0"/>
                </a:br>
                <a:br>
                  <a:rPr lang="en-US" sz="2000" dirty="0"/>
                </a:br>
                <a:endParaRPr lang="en-US" sz="2000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b="1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br>
                  <a:rPr lang="en-US" sz="2000" dirty="0"/>
                </a:br>
                <a:endParaRPr lang="en-US" sz="20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361950"/>
                <a:ext cx="8846128" cy="4724400"/>
              </a:xfrm>
              <a:blipFill rotWithShape="1">
                <a:blip r:embed="rId2"/>
                <a:stretch>
                  <a:fillRect l="-758" t="-6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0" y="-19050"/>
            <a:ext cx="4800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FACTORING TO SOLVE QUADRATIC EQUATIONS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2935767" y="1746209"/>
                <a:ext cx="2376343" cy="395566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)(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35767" y="1746209"/>
                <a:ext cx="2376343" cy="395566"/>
              </a:xfrm>
              <a:prstGeom prst="rect">
                <a:avLst/>
              </a:prstGeom>
              <a:blipFill rotWithShape="1">
                <a:blip r:embed="rId4"/>
                <a:stretch>
                  <a:fillRect b="-153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2160555" y="2443127"/>
                <a:ext cx="1550424" cy="40011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𝟐</m:t>
                      </m:r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)=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0555" y="2443127"/>
                <a:ext cx="1550424" cy="400110"/>
              </a:xfrm>
              <a:prstGeom prst="rect">
                <a:avLst/>
              </a:prstGeom>
              <a:blipFill rotWithShape="1">
                <a:blip r:embed="rId5"/>
                <a:stretch>
                  <a:fillRect b="-153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Right Arrow 14"/>
          <p:cNvSpPr/>
          <p:nvPr/>
        </p:nvSpPr>
        <p:spPr>
          <a:xfrm>
            <a:off x="1396231" y="2419350"/>
            <a:ext cx="525908" cy="423887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3994830" y="2400460"/>
            <a:ext cx="453970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2400" dirty="0"/>
              <a:t>or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/>
              <p:cNvSpPr/>
              <p:nvPr/>
            </p:nvSpPr>
            <p:spPr>
              <a:xfrm>
                <a:off x="4739088" y="2430367"/>
                <a:ext cx="1550424" cy="40011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</m:t>
                      </m:r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39088" y="2430367"/>
                <a:ext cx="1550424" cy="400110"/>
              </a:xfrm>
              <a:prstGeom prst="rect">
                <a:avLst/>
              </a:prstGeom>
              <a:blipFill rotWithShape="1">
                <a:blip r:embed="rId6"/>
                <a:stretch>
                  <a:fillRect b="-153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/>
              <p:cNvSpPr/>
              <p:nvPr/>
            </p:nvSpPr>
            <p:spPr>
              <a:xfrm>
                <a:off x="2379184" y="3238440"/>
                <a:ext cx="1070934" cy="40011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79184" y="3238440"/>
                <a:ext cx="1070934" cy="400110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/>
              <p:cNvSpPr/>
              <p:nvPr/>
            </p:nvSpPr>
            <p:spPr>
              <a:xfrm>
                <a:off x="5041136" y="3238440"/>
                <a:ext cx="878574" cy="40011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1" name="Rectangle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41136" y="3238440"/>
                <a:ext cx="878574" cy="400110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372476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25013" y="317882"/>
                <a:ext cx="8846128" cy="4724400"/>
              </a:xfrm>
            </p:spPr>
            <p:txBody>
              <a:bodyPr>
                <a:noAutofit/>
              </a:bodyPr>
              <a:lstStyle/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000" b="1" u="sng" dirty="0">
                    <a:solidFill>
                      <a:srgbClr val="0070C0"/>
                    </a:solidFill>
                  </a:rPr>
                  <a:t>Solution by Factorization</a:t>
                </a:r>
                <a:r>
                  <a:rPr lang="en-US" sz="2000" b="1" dirty="0">
                    <a:solidFill>
                      <a:srgbClr val="0070C0"/>
                    </a:solidFill>
                  </a:rPr>
                  <a:t> 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/>
                  <a:t>    In this method, the middle term of the quadratic equation </a:t>
                </a:r>
                <a14:m>
                  <m:oMath xmlns:m="http://schemas.openxmlformats.org/officeDocument/2006/math"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𝒂</m:t>
                    </m:r>
                    <m:sSup>
                      <m:sSupPr>
                        <m:ctrlPr>
                          <a:rPr lang="en-US" sz="20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0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𝒃𝒙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𝒄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𝟎</m:t>
                    </m:r>
                  </m:oMath>
                </a14:m>
                <a:r>
                  <a:rPr lang="en-US" sz="2000" dirty="0"/>
                  <a:t> i.e.        </a:t>
                </a:r>
                <a14:m>
                  <m:oMath xmlns:m="http://schemas.openxmlformats.org/officeDocument/2006/math"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𝒃𝒙</m:t>
                    </m:r>
                  </m:oMath>
                </a14:m>
                <a:r>
                  <a:rPr lang="en-US" sz="2000" dirty="0"/>
                  <a:t> is re-written as a sum of two terms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/>
                      </a:rPr>
                      <m:t>𝒎𝒙</m:t>
                    </m:r>
                  </m:oMath>
                </a14:m>
                <a:r>
                  <a:rPr lang="en-US" sz="2000" dirty="0"/>
                  <a:t> and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/>
                      </a:rPr>
                      <m:t>𝒏𝒙</m:t>
                    </m:r>
                  </m:oMath>
                </a14:m>
                <a:r>
                  <a:rPr lang="en-US" sz="2000" dirty="0"/>
                  <a:t> such that:     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/>
                  <a:t>	 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/>
              </a:p>
              <a:p>
                <a:pPr>
                  <a:spcAft>
                    <a:spcPts val="600"/>
                  </a:spcAft>
                </a:pPr>
                <a:r>
                  <a:rPr lang="en-US" sz="2000" dirty="0"/>
                  <a:t>The algebraic </a:t>
                </a:r>
                <a:r>
                  <a:rPr lang="en-US" sz="2000" b="1" dirty="0"/>
                  <a:t>sum</a:t>
                </a:r>
                <a:r>
                  <a:rPr lang="en-US" sz="2000" dirty="0"/>
                  <a:t> of two terms is equal to the middle term.</a:t>
                </a:r>
              </a:p>
              <a:p>
                <a:pPr>
                  <a:spcAft>
                    <a:spcPts val="600"/>
                  </a:spcAft>
                </a:pPr>
                <a:r>
                  <a:rPr lang="en-US" sz="2000" dirty="0"/>
                  <a:t>The algebraic </a:t>
                </a:r>
                <a:r>
                  <a:rPr lang="en-US" sz="2000" b="1" dirty="0"/>
                  <a:t>product</a:t>
                </a:r>
                <a:r>
                  <a:rPr lang="en-US" sz="2000" dirty="0"/>
                  <a:t> of two terms is equal to the product of the quadratic term and the constant term.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/>
                  <a:t>After this, the equation can be simplified and written as </a:t>
                </a:r>
                <a14:m>
                  <m:oMath xmlns:m="http://schemas.openxmlformats.org/officeDocument/2006/math"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(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±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𝒎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en-US" sz="2000" b="1" dirty="0">
                    <a:solidFill>
                      <a:srgbClr val="0070C0"/>
                    </a:solidFill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0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  <m:r>
                          <a:rPr lang="en-US" sz="2000" b="1" i="1">
                            <a:solidFill>
                              <a:srgbClr val="0070C0"/>
                            </a:solidFill>
                            <a:latin typeface="Cambria Math"/>
                            <a:ea typeface="Cambria Math"/>
                          </a:rPr>
                          <m:t>±</m:t>
                        </m:r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𝒏</m:t>
                        </m:r>
                      </m:e>
                    </m:d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𝟎</m:t>
                    </m:r>
                  </m:oMath>
                </a14:m>
                <a:r>
                  <a:rPr lang="en-US" sz="2000" dirty="0"/>
                  <a:t> and zero product property can be applied to find the values  of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/>
                      </a:rPr>
                      <m:t>𝑥</m:t>
                    </m:r>
                  </m:oMath>
                </a14:m>
                <a:r>
                  <a:rPr lang="en-US" sz="2000" dirty="0"/>
                  <a:t>.</a:t>
                </a:r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25013" y="317882"/>
                <a:ext cx="8846128" cy="4724400"/>
              </a:xfrm>
              <a:blipFill rotWithShape="1">
                <a:blip r:embed="rId2"/>
                <a:stretch>
                  <a:fillRect l="-758" t="-645" r="-11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/>
              <p:cNvSpPr/>
              <p:nvPr/>
            </p:nvSpPr>
            <p:spPr>
              <a:xfrm>
                <a:off x="2391473" y="1510688"/>
                <a:ext cx="1070578" cy="461665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±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𝒎𝒙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91473" y="1510688"/>
                <a:ext cx="1070578" cy="461665"/>
              </a:xfrm>
              <a:prstGeom prst="rect">
                <a:avLst/>
              </a:prstGeom>
              <a:blipFill rotWithShape="1">
                <a:blip r:embed="rId3"/>
                <a:stretch>
                  <a:fillRect l="-4545" r="-9659"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/>
              <p:cNvSpPr/>
              <p:nvPr/>
            </p:nvSpPr>
            <p:spPr>
              <a:xfrm>
                <a:off x="4144073" y="1504950"/>
                <a:ext cx="1070578" cy="46166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±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𝒏𝒙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4" name="Rectangle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4073" y="1504950"/>
                <a:ext cx="1070578" cy="461665"/>
              </a:xfrm>
              <a:prstGeom prst="rect">
                <a:avLst/>
              </a:prstGeom>
              <a:blipFill rotWithShape="1">
                <a:blip r:embed="rId4"/>
                <a:stretch>
                  <a:fillRect l="-3429" r="-3429"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/>
              <p:cNvSpPr/>
              <p:nvPr/>
            </p:nvSpPr>
            <p:spPr>
              <a:xfrm>
                <a:off x="3602083" y="1541465"/>
                <a:ext cx="365393" cy="40011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+</m:t>
                      </m:r>
                    </m:oMath>
                  </m:oMathPara>
                </a14:m>
                <a:endParaRPr lang="en-US" sz="2000" b="1" dirty="0"/>
              </a:p>
            </p:txBody>
          </p:sp>
        </mc:Choice>
        <mc:Fallback xmlns="">
          <p:sp>
            <p:nvSpPr>
              <p:cNvPr id="25" name="Rectangle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2083" y="1541465"/>
                <a:ext cx="365393" cy="40011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/>
              <p:cNvSpPr/>
              <p:nvPr/>
            </p:nvSpPr>
            <p:spPr>
              <a:xfrm>
                <a:off x="5389085" y="1541465"/>
                <a:ext cx="365393" cy="40011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en-US" sz="2000" b="1" dirty="0"/>
              </a:p>
            </p:txBody>
          </p:sp>
        </mc:Choice>
        <mc:Fallback xmlns="">
          <p:sp>
            <p:nvSpPr>
              <p:cNvPr id="26" name="Rectangle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9085" y="1541465"/>
                <a:ext cx="365393" cy="40011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/>
              <p:cNvSpPr/>
              <p:nvPr/>
            </p:nvSpPr>
            <p:spPr>
              <a:xfrm>
                <a:off x="6000523" y="1505846"/>
                <a:ext cx="1070578" cy="461665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±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𝒃𝒙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7" name="Rectangle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0523" y="1505846"/>
                <a:ext cx="1070578" cy="461665"/>
              </a:xfrm>
              <a:prstGeom prst="rect">
                <a:avLst/>
              </a:prstGeom>
              <a:blipFill rotWithShape="1">
                <a:blip r:embed="rId7"/>
                <a:stretch>
                  <a:fillRect l="-2273" r="-2841"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ight Arrow 1"/>
          <p:cNvSpPr/>
          <p:nvPr/>
        </p:nvSpPr>
        <p:spPr>
          <a:xfrm>
            <a:off x="1274285" y="1510688"/>
            <a:ext cx="762000" cy="461665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ight Arrow 27"/>
          <p:cNvSpPr/>
          <p:nvPr/>
        </p:nvSpPr>
        <p:spPr>
          <a:xfrm>
            <a:off x="1274285" y="2255933"/>
            <a:ext cx="762000" cy="461665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/>
              <p:cNvSpPr/>
              <p:nvPr/>
            </p:nvSpPr>
            <p:spPr>
              <a:xfrm>
                <a:off x="2391473" y="2261671"/>
                <a:ext cx="1070578" cy="461665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±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𝒎𝒙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9" name="Rectangle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91473" y="2261671"/>
                <a:ext cx="1070578" cy="461665"/>
              </a:xfrm>
              <a:prstGeom prst="rect">
                <a:avLst/>
              </a:prstGeom>
              <a:blipFill rotWithShape="1">
                <a:blip r:embed="rId8"/>
                <a:stretch>
                  <a:fillRect l="-4545" r="-9659"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/>
              <p:cNvSpPr/>
              <p:nvPr/>
            </p:nvSpPr>
            <p:spPr>
              <a:xfrm>
                <a:off x="4144073" y="2255933"/>
                <a:ext cx="1070578" cy="46166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±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𝒏𝒙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0" name="Rectangle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4073" y="2255933"/>
                <a:ext cx="1070578" cy="461665"/>
              </a:xfrm>
              <a:prstGeom prst="rect">
                <a:avLst/>
              </a:prstGeom>
              <a:blipFill rotWithShape="1">
                <a:blip r:embed="rId9"/>
                <a:stretch>
                  <a:fillRect l="-3429" r="-3429"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/>
              <p:cNvSpPr/>
              <p:nvPr/>
            </p:nvSpPr>
            <p:spPr>
              <a:xfrm>
                <a:off x="3602083" y="2292448"/>
                <a:ext cx="365393" cy="40011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×</m:t>
                      </m:r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31" name="Rectangle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2083" y="2292448"/>
                <a:ext cx="365393" cy="400110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/>
              <p:cNvSpPr/>
              <p:nvPr/>
            </p:nvSpPr>
            <p:spPr>
              <a:xfrm>
                <a:off x="5389085" y="2292448"/>
                <a:ext cx="365393" cy="40011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en-US" sz="2000" b="1" dirty="0"/>
              </a:p>
            </p:txBody>
          </p:sp>
        </mc:Choice>
        <mc:Fallback xmlns="">
          <p:sp>
            <p:nvSpPr>
              <p:cNvPr id="32" name="Rectangle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9085" y="2292448"/>
                <a:ext cx="365393" cy="400110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ectangle 32"/>
              <p:cNvSpPr/>
              <p:nvPr/>
            </p:nvSpPr>
            <p:spPr>
              <a:xfrm>
                <a:off x="5898891" y="2245812"/>
                <a:ext cx="1340109" cy="47000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±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𝒂𝒄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3" name="Rectangle 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98891" y="2245812"/>
                <a:ext cx="1340109" cy="470000"/>
              </a:xfrm>
              <a:prstGeom prst="rect">
                <a:avLst/>
              </a:prstGeom>
              <a:blipFill rotWithShape="1">
                <a:blip r:embed="rId12"/>
                <a:stretch>
                  <a:fillRect l="-3636" r="-3182" b="-1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Picture 1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20" name="Title 1"/>
          <p:cNvSpPr txBox="1">
            <a:spLocks/>
          </p:cNvSpPr>
          <p:nvPr/>
        </p:nvSpPr>
        <p:spPr>
          <a:xfrm>
            <a:off x="0" y="-19050"/>
            <a:ext cx="4800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FACTORING TO SOLVE QUADRATIC EQUATIONS</a:t>
            </a:r>
          </a:p>
        </p:txBody>
      </p:sp>
    </p:spTree>
    <p:extLst>
      <p:ext uri="{BB962C8B-B14F-4D97-AF65-F5344CB8AC3E}">
        <p14:creationId xmlns:p14="http://schemas.microsoft.com/office/powerpoint/2010/main" val="13788578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6410" y="199452"/>
                <a:ext cx="8686800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b="1" dirty="0">
                    <a:solidFill>
                      <a:srgbClr val="0070C0"/>
                    </a:solidFill>
                  </a:rPr>
                  <a:t>Problem 2: Find the solution of the quadratic equation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𝟔</m:t>
                    </m:r>
                  </m:oMath>
                </a14:m>
                <a:r>
                  <a:rPr lang="en-US" sz="2200" b="1" dirty="0">
                    <a:solidFill>
                      <a:srgbClr val="0070C0"/>
                    </a:solidFill>
                  </a:rPr>
                  <a:t>.</a:t>
                </a:r>
                <a:br>
                  <a:rPr lang="en-US" sz="2200" b="1" dirty="0">
                    <a:solidFill>
                      <a:srgbClr val="0070C0"/>
                    </a:solidFill>
                  </a:rPr>
                </a:br>
                <a:br>
                  <a:rPr lang="en-US" sz="2200" b="1" dirty="0">
                    <a:solidFill>
                      <a:srgbClr val="0070C0"/>
                    </a:solidFill>
                  </a:rPr>
                </a:br>
                <a:endParaRPr lang="en-US" sz="22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dirty="0"/>
                  <a:t> 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6410" y="199452"/>
                <a:ext cx="8686800" cy="4724400"/>
              </a:xfrm>
              <a:blipFill rotWithShape="1">
                <a:blip r:embed="rId2"/>
                <a:stretch>
                  <a:fillRect l="-912" t="-5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8" name="Picture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39" name="Title 1"/>
          <p:cNvSpPr txBox="1">
            <a:spLocks/>
          </p:cNvSpPr>
          <p:nvPr/>
        </p:nvSpPr>
        <p:spPr>
          <a:xfrm>
            <a:off x="0" y="-19050"/>
            <a:ext cx="4800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FACTORING TO SOLVE QUADRATIC EQUATIONS</a:t>
            </a:r>
          </a:p>
        </p:txBody>
      </p:sp>
    </p:spTree>
    <p:extLst>
      <p:ext uri="{BB962C8B-B14F-4D97-AF65-F5344CB8AC3E}">
        <p14:creationId xmlns:p14="http://schemas.microsoft.com/office/powerpoint/2010/main" val="40236014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6410" y="199452"/>
                <a:ext cx="8686800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b="1" dirty="0">
                    <a:solidFill>
                      <a:srgbClr val="0070C0"/>
                    </a:solidFill>
                  </a:rPr>
                  <a:t>Problem 2: Find the solution of the quadratic equation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𝟔</m:t>
                    </m:r>
                  </m:oMath>
                </a14:m>
                <a:r>
                  <a:rPr lang="en-US" sz="2200" b="1" dirty="0">
                    <a:solidFill>
                      <a:srgbClr val="0070C0"/>
                    </a:solidFill>
                  </a:rPr>
                  <a:t>.</a:t>
                </a:r>
                <a:br>
                  <a:rPr lang="en-US" sz="2200" b="1" dirty="0">
                    <a:solidFill>
                      <a:srgbClr val="0070C0"/>
                    </a:solidFill>
                  </a:rPr>
                </a:br>
                <a:br>
                  <a:rPr lang="en-US" sz="2200" b="1" dirty="0">
                    <a:solidFill>
                      <a:srgbClr val="0070C0"/>
                    </a:solidFill>
                  </a:rPr>
                </a:br>
                <a:r>
                  <a:rPr lang="en-US" sz="2000" dirty="0"/>
                  <a:t>Break the middle term i.e.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/>
                      </a:rPr>
                      <m:t>−</m:t>
                    </m:r>
                    <m:r>
                      <a:rPr lang="en-US" sz="2000" b="0" i="1" smtClean="0">
                        <a:latin typeface="Cambria Math"/>
                      </a:rPr>
                      <m:t>𝑥</m:t>
                    </m:r>
                  </m:oMath>
                </a14:m>
                <a:r>
                  <a:rPr lang="en-US" sz="2000" b="1" dirty="0">
                    <a:solidFill>
                      <a:srgbClr val="0070C0"/>
                    </a:solidFill>
                  </a:rPr>
                  <a:t> </a:t>
                </a:r>
                <a:r>
                  <a:rPr lang="en-US" sz="2000" dirty="0"/>
                  <a:t>into two terms such that their sum is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/>
                      </a:rPr>
                      <m:t>−</m:t>
                    </m:r>
                    <m:r>
                      <a:rPr lang="en-US" sz="2000" b="0" i="1" smtClean="0">
                        <a:latin typeface="Cambria Math"/>
                      </a:rPr>
                      <m:t>𝑥</m:t>
                    </m:r>
                  </m:oMath>
                </a14:m>
                <a:r>
                  <a:rPr lang="en-US" sz="2000" b="1" dirty="0">
                    <a:solidFill>
                      <a:srgbClr val="0070C0"/>
                    </a:solidFill>
                  </a:rPr>
                  <a:t> </a:t>
                </a:r>
                <a:r>
                  <a:rPr lang="en-US" sz="2000" dirty="0"/>
                  <a:t>and product is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/>
                      </a:rPr>
                      <m:t>𝟏</m:t>
                    </m:r>
                    <m:sSup>
                      <m:sSupPr>
                        <m:ctrlPr>
                          <a:rPr lang="en-US" sz="20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1" i="1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000" b="1" i="1" smtClean="0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000" b="1" i="1" smtClean="0">
                        <a:latin typeface="Cambria Math"/>
                      </a:rPr>
                      <m:t>.</m:t>
                    </m:r>
                    <m:d>
                      <m:dPr>
                        <m:ctrlPr>
                          <a:rPr lang="en-US" sz="2000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1" i="1" smtClean="0">
                            <a:latin typeface="Cambria Math"/>
                          </a:rPr>
                          <m:t>−</m:t>
                        </m:r>
                        <m:r>
                          <a:rPr lang="en-US" sz="2000" b="1" i="1" smtClean="0">
                            <a:latin typeface="Cambria Math"/>
                          </a:rPr>
                          <m:t>𝟔</m:t>
                        </m:r>
                      </m:e>
                    </m:d>
                    <m:r>
                      <a:rPr lang="en-US" sz="2000" b="1" i="1" smtClean="0">
                        <a:latin typeface="Cambria Math"/>
                      </a:rPr>
                      <m:t>=−</m:t>
                    </m:r>
                    <m:r>
                      <a:rPr lang="en-US" sz="2000" b="1" i="1" smtClean="0">
                        <a:latin typeface="Cambria Math"/>
                      </a:rPr>
                      <m:t>𝟔</m:t>
                    </m:r>
                    <m:sSup>
                      <m:sSupPr>
                        <m:ctrlPr>
                          <a:rPr lang="en-US" sz="20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1" i="1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000" b="1" i="1" smtClean="0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2000" b="1" dirty="0"/>
                  <a:t>.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>
                    <a:solidFill>
                      <a:srgbClr val="0070C0"/>
                    </a:solidFill>
                  </a:rPr>
                  <a:t>Take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𝟑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</m:oMath>
                </a14:m>
                <a:r>
                  <a:rPr lang="en-US" sz="2000" b="1" dirty="0">
                    <a:solidFill>
                      <a:srgbClr val="0070C0"/>
                    </a:solidFill>
                  </a:rPr>
                  <a:t> and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</m:oMath>
                </a14:m>
                <a:r>
                  <a:rPr lang="en-US" sz="2000" b="1" dirty="0">
                    <a:solidFill>
                      <a:srgbClr val="0070C0"/>
                    </a:solidFill>
                  </a:rPr>
                  <a:t>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2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dirty="0"/>
                  <a:t> 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6410" y="199452"/>
                <a:ext cx="8686800" cy="4724400"/>
              </a:xfrm>
              <a:blipFill rotWithShape="1">
                <a:blip r:embed="rId2"/>
                <a:stretch>
                  <a:fillRect l="-912" t="-5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/>
              <p:cNvSpPr/>
              <p:nvPr/>
            </p:nvSpPr>
            <p:spPr>
              <a:xfrm>
                <a:off x="2374488" y="2158564"/>
                <a:ext cx="1070578" cy="40011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74488" y="2158564"/>
                <a:ext cx="1070578" cy="400110"/>
              </a:xfrm>
              <a:prstGeom prst="rect">
                <a:avLst/>
              </a:prstGeom>
              <a:blipFill rotWithShape="1">
                <a:blip r:embed="rId3"/>
                <a:stretch>
                  <a:fillRect b="-13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/>
              <p:cNvSpPr/>
              <p:nvPr/>
            </p:nvSpPr>
            <p:spPr>
              <a:xfrm>
                <a:off x="4127088" y="2141809"/>
                <a:ext cx="1070578" cy="40011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𝟐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1" name="Rectangle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7088" y="2141809"/>
                <a:ext cx="1070578" cy="400110"/>
              </a:xfrm>
              <a:prstGeom prst="rect">
                <a:avLst/>
              </a:prstGeom>
              <a:blipFill rotWithShape="1">
                <a:blip r:embed="rId4"/>
                <a:stretch>
                  <a:fillRect b="-13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/>
              <p:cNvSpPr/>
              <p:nvPr/>
            </p:nvSpPr>
            <p:spPr>
              <a:xfrm>
                <a:off x="3585098" y="2156290"/>
                <a:ext cx="365393" cy="40011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+</m:t>
                      </m:r>
                    </m:oMath>
                  </m:oMathPara>
                </a14:m>
                <a:endParaRPr lang="en-US" sz="2000" b="1" dirty="0"/>
              </a:p>
            </p:txBody>
          </p:sp>
        </mc:Choice>
        <mc:Fallback xmlns="">
          <p:sp>
            <p:nvSpPr>
              <p:cNvPr id="24" name="Rectangle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85098" y="2156290"/>
                <a:ext cx="365393" cy="400110"/>
              </a:xfrm>
              <a:prstGeom prst="rect">
                <a:avLst/>
              </a:prstGeom>
              <a:blipFill rotWithShape="1">
                <a:blip r:embed="rId5"/>
                <a:stretch>
                  <a:fillRect r="-1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/>
              <p:cNvSpPr/>
              <p:nvPr/>
            </p:nvSpPr>
            <p:spPr>
              <a:xfrm>
                <a:off x="5372100" y="2156290"/>
                <a:ext cx="365393" cy="40011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en-US" sz="2000" b="1" dirty="0"/>
              </a:p>
            </p:txBody>
          </p:sp>
        </mc:Choice>
        <mc:Fallback xmlns="">
          <p:sp>
            <p:nvSpPr>
              <p:cNvPr id="25" name="Rectangle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2100" y="2156290"/>
                <a:ext cx="365393" cy="40011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/>
              <p:cNvSpPr/>
              <p:nvPr/>
            </p:nvSpPr>
            <p:spPr>
              <a:xfrm>
                <a:off x="5869127" y="2142705"/>
                <a:ext cx="804341" cy="40011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6" name="Rectangle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9127" y="2142705"/>
                <a:ext cx="804341" cy="400110"/>
              </a:xfrm>
              <a:prstGeom prst="rect">
                <a:avLst/>
              </a:prstGeom>
              <a:blipFill rotWithShape="1">
                <a:blip r:embed="rId7"/>
                <a:stretch>
                  <a:fillRect b="-13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Right Arrow 26"/>
          <p:cNvSpPr/>
          <p:nvPr/>
        </p:nvSpPr>
        <p:spPr>
          <a:xfrm>
            <a:off x="1729806" y="2168217"/>
            <a:ext cx="496354" cy="369869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/>
              <p:cNvSpPr/>
              <p:nvPr/>
            </p:nvSpPr>
            <p:spPr>
              <a:xfrm>
                <a:off x="2374488" y="2898530"/>
                <a:ext cx="1070578" cy="40011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𝟑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9" name="Rectangle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74488" y="2898530"/>
                <a:ext cx="1070578" cy="400110"/>
              </a:xfrm>
              <a:prstGeom prst="rect">
                <a:avLst/>
              </a:prstGeom>
              <a:blipFill rotWithShape="1">
                <a:blip r:embed="rId8"/>
                <a:stretch>
                  <a:fillRect b="-13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/>
              <p:cNvSpPr/>
              <p:nvPr/>
            </p:nvSpPr>
            <p:spPr>
              <a:xfrm>
                <a:off x="4127088" y="2892792"/>
                <a:ext cx="1070578" cy="40011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𝟐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30" name="Rectangle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7088" y="2892792"/>
                <a:ext cx="1070578" cy="400110"/>
              </a:xfrm>
              <a:prstGeom prst="rect">
                <a:avLst/>
              </a:prstGeom>
              <a:blipFill rotWithShape="1">
                <a:blip r:embed="rId9"/>
                <a:stretch>
                  <a:fillRect b="-153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/>
              <p:cNvSpPr/>
              <p:nvPr/>
            </p:nvSpPr>
            <p:spPr>
              <a:xfrm>
                <a:off x="3585098" y="2907273"/>
                <a:ext cx="365393" cy="40011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×</m:t>
                      </m:r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31" name="Rectangle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85098" y="2907273"/>
                <a:ext cx="365393" cy="400110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/>
              <p:cNvSpPr/>
              <p:nvPr/>
            </p:nvSpPr>
            <p:spPr>
              <a:xfrm>
                <a:off x="5372100" y="2907273"/>
                <a:ext cx="365393" cy="40011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en-US" sz="2000" b="1" dirty="0"/>
              </a:p>
            </p:txBody>
          </p:sp>
        </mc:Choice>
        <mc:Fallback xmlns="">
          <p:sp>
            <p:nvSpPr>
              <p:cNvPr id="32" name="Rectangle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2100" y="2907273"/>
                <a:ext cx="365393" cy="400110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ectangle 32"/>
              <p:cNvSpPr/>
              <p:nvPr/>
            </p:nvSpPr>
            <p:spPr>
              <a:xfrm>
                <a:off x="5845366" y="2882671"/>
                <a:ext cx="1107528" cy="407099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𝟔</m:t>
                      </m:r>
                      <m:sSup>
                        <m:sSup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33" name="Rectangle 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5366" y="2882671"/>
                <a:ext cx="1107528" cy="407099"/>
              </a:xfrm>
              <a:prstGeom prst="rect">
                <a:avLst/>
              </a:prstGeom>
              <a:blipFill rotWithShape="1">
                <a:blip r:embed="rId12"/>
                <a:stretch>
                  <a:fillRect b="-149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62459" y="3527753"/>
                <a:ext cx="1915524" cy="40709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𝟔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59" y="3527753"/>
                <a:ext cx="1915524" cy="407099"/>
              </a:xfrm>
              <a:prstGeom prst="rect">
                <a:avLst/>
              </a:prstGeom>
              <a:blipFill rotWithShape="1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 33"/>
              <p:cNvSpPr/>
              <p:nvPr/>
            </p:nvSpPr>
            <p:spPr>
              <a:xfrm>
                <a:off x="2689305" y="3516736"/>
                <a:ext cx="2677143" cy="40709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</m:t>
                      </m:r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𝟔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34" name="Rectangle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89305" y="3516736"/>
                <a:ext cx="2677143" cy="407099"/>
              </a:xfrm>
              <a:prstGeom prst="rect">
                <a:avLst/>
              </a:prstGeom>
              <a:blipFill rotWithShape="1"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ectangle 34"/>
              <p:cNvSpPr/>
              <p:nvPr/>
            </p:nvSpPr>
            <p:spPr>
              <a:xfrm>
                <a:off x="6109906" y="3509877"/>
                <a:ext cx="2980047" cy="40011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d>
                        <m:d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e>
                      </m:d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</m:t>
                      </m:r>
                      <m:d>
                        <m:d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e>
                      </m:d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35" name="Rectangle 3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9906" y="3509877"/>
                <a:ext cx="2980047" cy="400110"/>
              </a:xfrm>
              <a:prstGeom prst="rect">
                <a:avLst/>
              </a:prstGeom>
              <a:blipFill rotWithShape="1"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tangle 39"/>
              <p:cNvSpPr/>
              <p:nvPr/>
            </p:nvSpPr>
            <p:spPr>
              <a:xfrm>
                <a:off x="968169" y="4192543"/>
                <a:ext cx="2372316" cy="40011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𝟑</m:t>
                          </m:r>
                        </m:e>
                      </m:d>
                      <m:d>
                        <m:d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e>
                      </m:d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40" name="Rectangle 3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8169" y="4192543"/>
                <a:ext cx="2372316" cy="400110"/>
              </a:xfrm>
              <a:prstGeom prst="rect">
                <a:avLst/>
              </a:prstGeom>
              <a:blipFill rotWithShape="1"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Rectangle 44"/>
              <p:cNvSpPr/>
              <p:nvPr/>
            </p:nvSpPr>
            <p:spPr>
              <a:xfrm>
                <a:off x="4455588" y="4192543"/>
                <a:ext cx="1551707" cy="40011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𝟑</m:t>
                          </m:r>
                        </m:e>
                      </m:d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45" name="Rectangle 4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55588" y="4192543"/>
                <a:ext cx="1551707" cy="400110"/>
              </a:xfrm>
              <a:prstGeom prst="rect">
                <a:avLst/>
              </a:prstGeom>
              <a:blipFill rotWithShape="1"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6" name="Rectangle 45"/>
          <p:cNvSpPr/>
          <p:nvPr/>
        </p:nvSpPr>
        <p:spPr>
          <a:xfrm>
            <a:off x="6122852" y="4147764"/>
            <a:ext cx="453970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2400" dirty="0"/>
              <a:t>or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7" name="Rectangle 46"/>
              <p:cNvSpPr/>
              <p:nvPr/>
            </p:nvSpPr>
            <p:spPr>
              <a:xfrm>
                <a:off x="6554788" y="4176500"/>
                <a:ext cx="1551707" cy="40011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e>
                      </m:d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47" name="Rectangle 4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54788" y="4176500"/>
                <a:ext cx="1551707" cy="400110"/>
              </a:xfrm>
              <a:prstGeom prst="rect">
                <a:avLst/>
              </a:prstGeom>
              <a:blipFill rotWithShape="1"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Rectangle 48"/>
              <p:cNvSpPr/>
              <p:nvPr/>
            </p:nvSpPr>
            <p:spPr>
              <a:xfrm>
                <a:off x="1291002" y="4645276"/>
                <a:ext cx="1543436" cy="46166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4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𝟑</m:t>
                      </m:r>
                      <m:r>
                        <a:rPr lang="en-US" sz="2400" b="0" i="0" smtClean="0">
                          <a:solidFill>
                            <a:schemeClr val="tx1"/>
                          </a:solidFill>
                          <a:latin typeface="Cambria Math"/>
                        </a:rPr>
                        <m:t>,</m:t>
                      </m:r>
                      <m:r>
                        <a:rPr lang="en-US" sz="2400" b="1" i="0" smtClean="0">
                          <a:solidFill>
                            <a:schemeClr val="tx1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400" b="1" i="0" smtClean="0">
                          <a:solidFill>
                            <a:schemeClr val="tx1"/>
                          </a:solidFill>
                          <a:latin typeface="Cambria Math"/>
                        </a:rPr>
                        <m:t>𝟐</m:t>
                      </m:r>
                    </m:oMath>
                  </m:oMathPara>
                </a14:m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9" name="Rectangle 4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1002" y="4645276"/>
                <a:ext cx="1543436" cy="461665"/>
              </a:xfrm>
              <a:prstGeom prst="rect">
                <a:avLst/>
              </a:prstGeom>
              <a:blipFill rotWithShape="1">
                <a:blip r:embed="rId19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8" name="Picture 37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39" name="Title 1"/>
          <p:cNvSpPr txBox="1">
            <a:spLocks/>
          </p:cNvSpPr>
          <p:nvPr/>
        </p:nvSpPr>
        <p:spPr>
          <a:xfrm>
            <a:off x="0" y="-19050"/>
            <a:ext cx="4800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FACTORING TO SOLVE QUADRATIC EQUATIONS</a:t>
            </a:r>
          </a:p>
        </p:txBody>
      </p:sp>
      <p:sp>
        <p:nvSpPr>
          <p:cNvPr id="41" name="Right Arrow 40"/>
          <p:cNvSpPr/>
          <p:nvPr/>
        </p:nvSpPr>
        <p:spPr>
          <a:xfrm>
            <a:off x="1763609" y="2882671"/>
            <a:ext cx="496354" cy="369869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ight Arrow 50"/>
          <p:cNvSpPr/>
          <p:nvPr/>
        </p:nvSpPr>
        <p:spPr>
          <a:xfrm>
            <a:off x="2126311" y="3553966"/>
            <a:ext cx="496354" cy="369869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ight Arrow 51"/>
          <p:cNvSpPr/>
          <p:nvPr/>
        </p:nvSpPr>
        <p:spPr>
          <a:xfrm>
            <a:off x="5547907" y="3503582"/>
            <a:ext cx="496354" cy="369869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ight Arrow 52"/>
          <p:cNvSpPr/>
          <p:nvPr/>
        </p:nvSpPr>
        <p:spPr>
          <a:xfrm>
            <a:off x="3702314" y="4222784"/>
            <a:ext cx="496354" cy="369869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ight Arrow 53"/>
          <p:cNvSpPr/>
          <p:nvPr/>
        </p:nvSpPr>
        <p:spPr>
          <a:xfrm>
            <a:off x="341902" y="4222784"/>
            <a:ext cx="496354" cy="369869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ight Arrow 54"/>
          <p:cNvSpPr/>
          <p:nvPr/>
        </p:nvSpPr>
        <p:spPr>
          <a:xfrm>
            <a:off x="719992" y="4737072"/>
            <a:ext cx="496354" cy="369869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6014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2499</TotalTime>
  <Words>367</Words>
  <Application>Microsoft Office PowerPoint</Application>
  <PresentationFormat>On-screen Show (16:9)</PresentationFormat>
  <Paragraphs>94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Cambria</vt:lpstr>
      <vt:lpstr>Cambria Math</vt:lpstr>
      <vt:lpstr>Office Theme</vt:lpstr>
      <vt:lpstr> Factoring to Solve Quadratic Equations</vt:lpstr>
      <vt:lpstr>FACTORING TO SOLVE QUADRATIC EQUATIONS</vt:lpstr>
      <vt:lpstr>FACTORING TO SOLVE QUADRATIC EQUATIONS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Rafae</dc:creator>
  <cp:lastModifiedBy>Jeff Twiddy</cp:lastModifiedBy>
  <cp:revision>374</cp:revision>
  <dcterms:created xsi:type="dcterms:W3CDTF">2016-10-20T15:06:14Z</dcterms:created>
  <dcterms:modified xsi:type="dcterms:W3CDTF">2017-02-25T14:22:52Z</dcterms:modified>
</cp:coreProperties>
</file>